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aff0765ad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aff0765ad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1aff0765ad_0_1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dcfd2d03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dcfd2d03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2dcfd2d030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dcfd2d030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2dcfd2d03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2dcfd2d030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dcfd2d030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2dcfd2d030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Particularly the conf_name directory. its possible, when copying and updating conf directories to end up with a directory where the </a:t>
            </a:r>
            <a:r>
              <a:rPr lang="en-US"/>
              <a:t>ownership is incorrect. This would result in a existing log file that your process cannot write too.</a:t>
            </a:r>
            <a:endParaRPr/>
          </a:p>
        </p:txBody>
      </p:sp>
      <p:sp>
        <p:nvSpPr>
          <p:cNvPr id="165" name="Google Shape;165;g32dcfd2d030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2dcfd2d030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2dcfd2d030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can mess up the file handles, and make rules not reload or log as expected</a:t>
            </a:r>
            <a:endParaRPr/>
          </a:p>
        </p:txBody>
      </p:sp>
      <p:sp>
        <p:nvSpPr>
          <p:cNvPr id="171" name="Google Shape;171;g32dcfd2d030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2dcfd2d030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2dcfd2d030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can mess up the file handles, and make rules not reload or log as expected</a:t>
            </a:r>
            <a:endParaRPr/>
          </a:p>
        </p:txBody>
      </p:sp>
      <p:sp>
        <p:nvSpPr>
          <p:cNvPr id="177" name="Google Shape;177;g32dcfd2d030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dcfd2d030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dcfd2d030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2dcfd2d030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 showMasterSp="0">
  <p:cSld name="Mai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793417" y="2123200"/>
            <a:ext cx="4492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0" i="0"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793417" y="4802983"/>
            <a:ext cx="44922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Char char="•"/>
              <a:defRPr b="1">
                <a:solidFill>
                  <a:schemeClr val="accent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b="1">
                <a:solidFill>
                  <a:schemeClr val="accen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▪"/>
              <a:defRPr b="1">
                <a:solidFill>
                  <a:schemeClr val="accent2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 b="1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Slide">
  <p:cSld name="Main Content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838200" y="1862138"/>
            <a:ext cx="105156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Content Slide" showMasterSp="0">
  <p:cSld name="Dark Content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838200" y="1862138"/>
            <a:ext cx="105156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ed Content &amp; Picture">
  <p:cSld name="Branded Content &amp; Pictur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/>
        </p:nvSpPr>
        <p:spPr>
          <a:xfrm>
            <a:off x="11472536" y="1"/>
            <a:ext cx="726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3"/>
          <p:cNvSpPr/>
          <p:nvPr>
            <p:ph idx="2" type="pic"/>
          </p:nvPr>
        </p:nvSpPr>
        <p:spPr>
          <a:xfrm>
            <a:off x="7135813" y="1538846"/>
            <a:ext cx="5062800" cy="43422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838200" y="365125"/>
            <a:ext cx="106344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838199" y="1538847"/>
            <a:ext cx="62976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Picture">
  <p:cSld name="Content &amp; Pictur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4"/>
          <p:cNvSpPr/>
          <p:nvPr>
            <p:ph idx="2" type="pic"/>
          </p:nvPr>
        </p:nvSpPr>
        <p:spPr>
          <a:xfrm>
            <a:off x="7135813" y="1538846"/>
            <a:ext cx="4336800" cy="43422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4"/>
          <p:cNvSpPr txBox="1"/>
          <p:nvPr>
            <p:ph type="title"/>
          </p:nvPr>
        </p:nvSpPr>
        <p:spPr>
          <a:xfrm>
            <a:off x="838200" y="365125"/>
            <a:ext cx="106344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838199" y="1538847"/>
            <a:ext cx="62976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s">
  <p:cSld name="Logo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0" y="0"/>
            <a:ext cx="5784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5"/>
          <p:cNvSpPr/>
          <p:nvPr>
            <p:ph idx="2" type="pic"/>
          </p:nvPr>
        </p:nvSpPr>
        <p:spPr>
          <a:xfrm>
            <a:off x="838200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5"/>
          <p:cNvSpPr/>
          <p:nvPr>
            <p:ph idx="3" type="pic"/>
          </p:nvPr>
        </p:nvSpPr>
        <p:spPr>
          <a:xfrm>
            <a:off x="889060" y="3833017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5"/>
          <p:cNvSpPr/>
          <p:nvPr>
            <p:ph idx="4" type="pic"/>
          </p:nvPr>
        </p:nvSpPr>
        <p:spPr>
          <a:xfrm>
            <a:off x="2850977" y="3833017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5"/>
          <p:cNvSpPr/>
          <p:nvPr>
            <p:ph idx="5" type="pic"/>
          </p:nvPr>
        </p:nvSpPr>
        <p:spPr>
          <a:xfrm>
            <a:off x="4871056" y="3833017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5"/>
          <p:cNvSpPr/>
          <p:nvPr>
            <p:ph idx="6" type="pic"/>
          </p:nvPr>
        </p:nvSpPr>
        <p:spPr>
          <a:xfrm>
            <a:off x="6895560" y="3833017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5"/>
          <p:cNvSpPr/>
          <p:nvPr>
            <p:ph idx="7" type="pic"/>
          </p:nvPr>
        </p:nvSpPr>
        <p:spPr>
          <a:xfrm>
            <a:off x="8853051" y="3833017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5"/>
          <p:cNvSpPr/>
          <p:nvPr>
            <p:ph idx="8" type="pic"/>
          </p:nvPr>
        </p:nvSpPr>
        <p:spPr>
          <a:xfrm>
            <a:off x="8856977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5"/>
          <p:cNvSpPr/>
          <p:nvPr>
            <p:ph idx="9" type="pic"/>
          </p:nvPr>
        </p:nvSpPr>
        <p:spPr>
          <a:xfrm>
            <a:off x="6840445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5"/>
          <p:cNvSpPr/>
          <p:nvPr>
            <p:ph idx="13" type="pic"/>
          </p:nvPr>
        </p:nvSpPr>
        <p:spPr>
          <a:xfrm>
            <a:off x="4871056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5"/>
          <p:cNvSpPr/>
          <p:nvPr>
            <p:ph idx="14" type="pic"/>
          </p:nvPr>
        </p:nvSpPr>
        <p:spPr>
          <a:xfrm>
            <a:off x="2850977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s with Description">
  <p:cSld name="Logos with 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0" y="0"/>
            <a:ext cx="5784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6"/>
          <p:cNvSpPr/>
          <p:nvPr>
            <p:ph idx="2" type="pic"/>
          </p:nvPr>
        </p:nvSpPr>
        <p:spPr>
          <a:xfrm>
            <a:off x="838200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6"/>
          <p:cNvSpPr/>
          <p:nvPr>
            <p:ph idx="3" type="pic"/>
          </p:nvPr>
        </p:nvSpPr>
        <p:spPr>
          <a:xfrm>
            <a:off x="889060" y="4211294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6"/>
          <p:cNvSpPr/>
          <p:nvPr>
            <p:ph idx="4" type="pic"/>
          </p:nvPr>
        </p:nvSpPr>
        <p:spPr>
          <a:xfrm>
            <a:off x="2850977" y="4211294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6"/>
          <p:cNvSpPr/>
          <p:nvPr>
            <p:ph idx="5" type="pic"/>
          </p:nvPr>
        </p:nvSpPr>
        <p:spPr>
          <a:xfrm>
            <a:off x="4871056" y="4211294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6"/>
          <p:cNvSpPr/>
          <p:nvPr>
            <p:ph idx="6" type="pic"/>
          </p:nvPr>
        </p:nvSpPr>
        <p:spPr>
          <a:xfrm>
            <a:off x="6895560" y="4211294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6"/>
          <p:cNvSpPr/>
          <p:nvPr>
            <p:ph idx="7" type="pic"/>
          </p:nvPr>
        </p:nvSpPr>
        <p:spPr>
          <a:xfrm>
            <a:off x="8853051" y="4211294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6"/>
          <p:cNvSpPr/>
          <p:nvPr>
            <p:ph idx="8" type="pic"/>
          </p:nvPr>
        </p:nvSpPr>
        <p:spPr>
          <a:xfrm>
            <a:off x="8856977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6"/>
          <p:cNvSpPr/>
          <p:nvPr>
            <p:ph idx="9" type="pic"/>
          </p:nvPr>
        </p:nvSpPr>
        <p:spPr>
          <a:xfrm>
            <a:off x="6840445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6"/>
          <p:cNvSpPr/>
          <p:nvPr>
            <p:ph idx="13" type="pic"/>
          </p:nvPr>
        </p:nvSpPr>
        <p:spPr>
          <a:xfrm>
            <a:off x="4871056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/>
          <p:nvPr>
            <p:ph idx="14" type="pic"/>
          </p:nvPr>
        </p:nvSpPr>
        <p:spPr>
          <a:xfrm>
            <a:off x="2850977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838200" y="3592513"/>
            <a:ext cx="1578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5" type="body"/>
          </p:nvPr>
        </p:nvSpPr>
        <p:spPr>
          <a:xfrm>
            <a:off x="2850978" y="3585369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6" type="body"/>
          </p:nvPr>
        </p:nvSpPr>
        <p:spPr>
          <a:xfrm>
            <a:off x="4827667" y="3592513"/>
            <a:ext cx="1578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7" type="body"/>
          </p:nvPr>
        </p:nvSpPr>
        <p:spPr>
          <a:xfrm>
            <a:off x="6840445" y="3585369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8" type="body"/>
          </p:nvPr>
        </p:nvSpPr>
        <p:spPr>
          <a:xfrm>
            <a:off x="8853051" y="3585369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9" type="body"/>
          </p:nvPr>
        </p:nvSpPr>
        <p:spPr>
          <a:xfrm>
            <a:off x="889060" y="5724632"/>
            <a:ext cx="1578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20" type="body"/>
          </p:nvPr>
        </p:nvSpPr>
        <p:spPr>
          <a:xfrm>
            <a:off x="2901838" y="5717488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21" type="body"/>
          </p:nvPr>
        </p:nvSpPr>
        <p:spPr>
          <a:xfrm>
            <a:off x="4878527" y="5724632"/>
            <a:ext cx="1578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22" type="body"/>
          </p:nvPr>
        </p:nvSpPr>
        <p:spPr>
          <a:xfrm>
            <a:off x="6891305" y="5717488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23" type="body"/>
          </p:nvPr>
        </p:nvSpPr>
        <p:spPr>
          <a:xfrm>
            <a:off x="8903911" y="5717488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ta Slide">
  <p:cSld name="Data Sli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0" y="818924"/>
            <a:ext cx="4987800" cy="126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0" y="2571143"/>
            <a:ext cx="4987800" cy="12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1" y="4230372"/>
            <a:ext cx="4987800" cy="126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217487" y="818925"/>
            <a:ext cx="4539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◦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□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2" type="body"/>
          </p:nvPr>
        </p:nvSpPr>
        <p:spPr>
          <a:xfrm>
            <a:off x="129663" y="2602646"/>
            <a:ext cx="46275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◦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□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3" type="body"/>
          </p:nvPr>
        </p:nvSpPr>
        <p:spPr>
          <a:xfrm>
            <a:off x="129663" y="4261875"/>
            <a:ext cx="46275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◦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□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231608" y="818924"/>
            <a:ext cx="5122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4" type="body"/>
          </p:nvPr>
        </p:nvSpPr>
        <p:spPr>
          <a:xfrm>
            <a:off x="6231608" y="2144487"/>
            <a:ext cx="51228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ontent">
  <p:cSld name="2 Column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/>
        </p:nvSpPr>
        <p:spPr>
          <a:xfrm>
            <a:off x="838200" y="41036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4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838200" y="1851025"/>
            <a:ext cx="5072100" cy="4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2" type="body"/>
          </p:nvPr>
        </p:nvSpPr>
        <p:spPr>
          <a:xfrm>
            <a:off x="6281738" y="1851025"/>
            <a:ext cx="5072100" cy="4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 2" showMasterSp="0">
  <p:cSld name="Main Titl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2227" y="1210905"/>
            <a:ext cx="10515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i="0"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1850" y="3612233"/>
            <a:ext cx="10515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Char char="•"/>
              <a:defRPr>
                <a:solidFill>
                  <a:schemeClr val="accent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>
                <a:solidFill>
                  <a:schemeClr val="accen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▪"/>
              <a:defRPr>
                <a:solidFill>
                  <a:schemeClr val="accent2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con Slide">
  <p:cSld name="3 Icon Slide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493780" y="4321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4128130"/>
            <a:ext cx="28131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8336945" y="4128130"/>
            <a:ext cx="27420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4753474" y="4128910"/>
            <a:ext cx="28131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/>
          <p:nvPr>
            <p:ph idx="4" type="pic"/>
          </p:nvPr>
        </p:nvSpPr>
        <p:spPr>
          <a:xfrm>
            <a:off x="838767" y="1844310"/>
            <a:ext cx="2813100" cy="21654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"/>
          <p:cNvSpPr/>
          <p:nvPr>
            <p:ph idx="5" type="pic"/>
          </p:nvPr>
        </p:nvSpPr>
        <p:spPr>
          <a:xfrm>
            <a:off x="8335869" y="1830131"/>
            <a:ext cx="2742000" cy="21654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4"/>
          <p:cNvSpPr/>
          <p:nvPr>
            <p:ph idx="6" type="pic"/>
          </p:nvPr>
        </p:nvSpPr>
        <p:spPr>
          <a:xfrm>
            <a:off x="4753474" y="1829619"/>
            <a:ext cx="2813100" cy="21654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838200" y="365125"/>
            <a:ext cx="10239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0" y="2022755"/>
            <a:ext cx="12192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i="0"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1413" y="5600607"/>
            <a:ext cx="2749173" cy="56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 showMasterSp="0">
  <p:cSld name="Logo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195" y="2956884"/>
            <a:ext cx="4635612" cy="94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ed Content">
  <p:cSld name="Brande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2427515" y="6299095"/>
            <a:ext cx="359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518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8200" y="1862138"/>
            <a:ext cx="518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er Slide" showMasterSp="0">
  <p:cSld name="Breaker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722325" y="1767260"/>
            <a:ext cx="5449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0" i="0"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722325" y="4182688"/>
            <a:ext cx="54498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Char char="•"/>
              <a:defRPr b="1">
                <a:solidFill>
                  <a:schemeClr val="accent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b="1">
                <a:solidFill>
                  <a:schemeClr val="accen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▪"/>
              <a:defRPr b="1">
                <a:solidFill>
                  <a:schemeClr val="accent2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 b="1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 showMasterSp="0">
  <p:cSld name="Quot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715047" y="2081102"/>
            <a:ext cx="6018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i="0"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715047" y="1146875"/>
            <a:ext cx="2071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/>
        </p:nvSpPr>
        <p:spPr>
          <a:xfrm rot="10800000">
            <a:off x="5129571" y="4107798"/>
            <a:ext cx="2071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lank" showMasterSp="0">
  <p:cSld name="Dark 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•"/>
              <a:defRPr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◦"/>
              <a:defRPr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▪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alibri"/>
              <a:buChar char="□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0730" y="6251501"/>
            <a:ext cx="2071289" cy="5165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793425" y="2123200"/>
            <a:ext cx="4754100" cy="240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Gotchas and Troubleshooting</a:t>
            </a:r>
            <a:endParaRPr/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793417" y="4802983"/>
            <a:ext cx="4492200" cy="79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0" y="2022755"/>
            <a:ext cx="12192000" cy="240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Portal is not a Fault and Service Management tool.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Patch Lifecycle</a:t>
            </a:r>
            <a:endParaRPr/>
          </a:p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838200" y="1862138"/>
            <a:ext cx="10515600" cy="414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Load  -- Syntactic Validation</a:t>
            </a:r>
            <a:br>
              <a:rPr lang="en-US"/>
            </a:b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Link	-- Relevant class loaded, patch is now active</a:t>
            </a:r>
            <a:br>
              <a:rPr lang="en-US"/>
            </a:b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Execute	-- The </a:t>
            </a:r>
            <a:r>
              <a:rPr lang="en-US"/>
              <a:t>relevant</a:t>
            </a:r>
            <a:r>
              <a:rPr lang="en-US"/>
              <a:t> class/method has been executed, patched     code runs instead.</a:t>
            </a:r>
            <a:br>
              <a:rPr lang="en-US"/>
            </a:b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Unload    |--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			|-- </a:t>
            </a:r>
            <a:r>
              <a:rPr lang="en-US"/>
              <a:t>Deactivate </a:t>
            </a:r>
            <a:r>
              <a:rPr lang="en-US"/>
              <a:t>/ Remove patch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Unlink	|--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0" y="2022755"/>
            <a:ext cx="12192000" cy="240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Waratek files should be owned by the user running the process.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0" y="2022755"/>
            <a:ext cx="12192000" cy="240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not move or delete policy / log files while the application is running.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0" y="2022755"/>
            <a:ext cx="12192000" cy="240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every rule is suitable for a best practice policy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Not every rule is suitable for a best practice policy</a:t>
            </a:r>
            <a:endParaRPr/>
          </a:p>
        </p:txBody>
      </p:sp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838200" y="1862138"/>
            <a:ext cx="10515600" cy="414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CSRF - Should only be used to address a known CSRF vuln in an app. Otherwise you need to whitelist </a:t>
            </a:r>
            <a:r>
              <a:rPr i="1" lang="en-US"/>
              <a:t>everything.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Header Addition - This has no </a:t>
            </a:r>
            <a:r>
              <a:rPr i="1" lang="en-US"/>
              <a:t>detect</a:t>
            </a:r>
            <a:r>
              <a:rPr lang="en-US"/>
              <a:t> mode, so should only be used where you know you want that result.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File read / write * - You can and will spam your log file to oblivion.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atek">
  <a:themeElements>
    <a:clrScheme name="Waratek">
      <a:dk1>
        <a:srgbClr val="171D24"/>
      </a:dk1>
      <a:lt1>
        <a:srgbClr val="FFFFFF"/>
      </a:lt1>
      <a:dk2>
        <a:srgbClr val="CBCBCA"/>
      </a:dk2>
      <a:lt2>
        <a:srgbClr val="F2F2F2"/>
      </a:lt2>
      <a:accent1>
        <a:srgbClr val="B6325F"/>
      </a:accent1>
      <a:accent2>
        <a:srgbClr val="FF887C"/>
      </a:accent2>
      <a:accent3>
        <a:srgbClr val="171430"/>
      </a:accent3>
      <a:accent4>
        <a:srgbClr val="CBCBCA"/>
      </a:accent4>
      <a:accent5>
        <a:srgbClr val="B6325F"/>
      </a:accent5>
      <a:accent6>
        <a:srgbClr val="FF887C"/>
      </a:accent6>
      <a:hlink>
        <a:srgbClr val="B6325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